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557" r:id="rId2"/>
    <p:sldId id="559" r:id="rId3"/>
    <p:sldId id="683" r:id="rId4"/>
    <p:sldId id="257" r:id="rId5"/>
    <p:sldId id="685" r:id="rId6"/>
    <p:sldId id="722" r:id="rId7"/>
    <p:sldId id="701" r:id="rId8"/>
    <p:sldId id="705" r:id="rId9"/>
    <p:sldId id="723" r:id="rId10"/>
    <p:sldId id="724" r:id="rId11"/>
    <p:sldId id="686" r:id="rId12"/>
    <p:sldId id="727" r:id="rId13"/>
    <p:sldId id="725" r:id="rId14"/>
    <p:sldId id="726" r:id="rId15"/>
    <p:sldId id="741" r:id="rId16"/>
    <p:sldId id="729" r:id="rId17"/>
    <p:sldId id="730" r:id="rId18"/>
    <p:sldId id="731" r:id="rId19"/>
    <p:sldId id="732" r:id="rId20"/>
    <p:sldId id="733" r:id="rId21"/>
    <p:sldId id="744" r:id="rId22"/>
    <p:sldId id="743" r:id="rId23"/>
    <p:sldId id="734" r:id="rId24"/>
    <p:sldId id="735" r:id="rId25"/>
    <p:sldId id="736" r:id="rId26"/>
    <p:sldId id="737" r:id="rId27"/>
    <p:sldId id="738" r:id="rId28"/>
    <p:sldId id="739" r:id="rId29"/>
    <p:sldId id="740" r:id="rId30"/>
    <p:sldId id="687" r:id="rId31"/>
    <p:sldId id="692" r:id="rId32"/>
    <p:sldId id="693" r:id="rId33"/>
    <p:sldId id="684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7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9900"/>
    <a:srgbClr val="E8AC88"/>
    <a:srgbClr val="00B050"/>
    <a:srgbClr val="00206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1985" autoAdjust="0"/>
    <p:restoredTop sz="94799" autoAdjust="0"/>
  </p:normalViewPr>
  <p:slideViewPr>
    <p:cSldViewPr>
      <p:cViewPr varScale="1">
        <p:scale>
          <a:sx n="69" d="100"/>
          <a:sy n="69" d="100"/>
        </p:scale>
        <p:origin x="-1548" y="-102"/>
      </p:cViewPr>
      <p:guideLst>
        <p:guide orient="horz" pos="2160"/>
        <p:guide pos="287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C6383-68C0-4C72-B86D-0C1173A1C7FE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14FBA-9915-42B5-A1F8-81D952F7668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19B98-DB05-4A10-B492-385AD1D93319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AF48F-2477-4572-ADF8-2E636696CCD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AF48F-2477-4572-ADF8-2E636696CCD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AF48F-2477-4572-ADF8-2E636696CCD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AF48F-2477-4572-ADF8-2E636696CCD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AF48F-2477-4572-ADF8-2E636696CCD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AF48F-2477-4572-ADF8-2E636696CCD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AF48F-2477-4572-ADF8-2E636696CCD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AF48F-2477-4572-ADF8-2E636696CCD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AF48F-2477-4572-ADF8-2E636696CCD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AF48F-2477-4572-ADF8-2E636696CCD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AF48F-2477-4572-ADF8-2E636696CCD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AF48F-2477-4572-ADF8-2E636696CCD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AF48F-2477-4572-ADF8-2E636696CCD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A0C71-CC86-4894-84CE-FA9396B8489C}" type="datetime1">
              <a:rPr lang="en-US" smtClean="0"/>
              <a:pPr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HANDLING STAKEHOLDER CONFLICT BY AGILE REQUIREMENT PRIORITIZATION USING APRIORI TECHNIQUE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150A-21D1-47EC-A469-2DA498306B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28AD-CD35-4280-84CA-83EEBB2A91A7}" type="datetime1">
              <a:rPr lang="en-US" smtClean="0"/>
              <a:pPr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HANDLING STAKEHOLDER CONFLICT BY AGILE REQUIREMENT PRIORITIZATION USING APRIORI TECHNIQUE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150A-21D1-47EC-A469-2DA498306B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940A2-04D1-4676-9137-39A810191527}" type="datetime1">
              <a:rPr lang="en-US" smtClean="0"/>
              <a:pPr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HANDLING STAKEHOLDER CONFLICT BY AGILE REQUIREMENT PRIORITIZATION USING APRIORI TECHNIQUE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150A-21D1-47EC-A469-2DA498306B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6264-F7AB-4AAF-9B69-862D85A74356}" type="datetime1">
              <a:rPr lang="en-US" smtClean="0"/>
              <a:pPr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HANDLING STAKEHOLDER CONFLICT BY AGILE REQUIREMENT PRIORITIZATION USING APRIORI TECHNIQUE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150A-21D1-47EC-A469-2DA498306B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497BB-646F-49B8-9AD5-8CB5B227F33B}" type="datetime1">
              <a:rPr lang="en-US" smtClean="0"/>
              <a:pPr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HANDLING STAKEHOLDER CONFLICT BY AGILE REQUIREMENT PRIORITIZATION USING APRIORI TECHNIQUE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150A-21D1-47EC-A469-2DA498306B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A4B59-C06F-4521-B0E0-75F39A3FCF32}" type="datetime1">
              <a:rPr lang="en-US" smtClean="0"/>
              <a:pPr/>
              <a:t>3/30/2017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HANDLING STAKEHOLDER CONFLICT BY AGILE REQUIREMENT PRIORITIZATION USING APRIORI TECHNIQUE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150A-21D1-47EC-A469-2DA498306B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6E6AB-D6C3-4659-A489-ED1BC4443D8D}" type="datetime1">
              <a:rPr lang="en-US" smtClean="0"/>
              <a:pPr/>
              <a:t>3/30/2017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HANDLING STAKEHOLDER CONFLICT BY AGILE REQUIREMENT PRIORITIZATION USING APRIORI TECHNIQUE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150A-21D1-47EC-A469-2DA498306B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DEFEC-1DC3-423E-8DED-2878954B064E}" type="datetime1">
              <a:rPr lang="en-US" smtClean="0"/>
              <a:pPr/>
              <a:t>3/30/2017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HANDLING STAKEHOLDER CONFLICT BY AGILE REQUIREMENT PRIORITIZATION USING APRIORI TECHNIQUE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150A-21D1-47EC-A469-2DA498306B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DAE20-DC9E-480E-99DA-297256C2F26B}" type="datetime1">
              <a:rPr lang="en-US" smtClean="0"/>
              <a:pPr/>
              <a:t>3/30/2017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HANDLING STAKEHOLDER CONFLICT BY AGILE REQUIREMENT PRIORITIZATION USING APRIORI TECHNIQUE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150A-21D1-47EC-A469-2DA498306B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A6724-8A60-479E-8D10-10F1CB95D9A1}" type="datetime1">
              <a:rPr lang="en-US" smtClean="0"/>
              <a:pPr/>
              <a:t>3/30/2017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HANDLING STAKEHOLDER CONFLICT BY AGILE REQUIREMENT PRIORITIZATION USING APRIORI TECHNIQUE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150A-21D1-47EC-A469-2DA498306B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33C0-2BC1-43A5-AA4A-B6363BD4CC19}" type="datetime1">
              <a:rPr lang="en-US" smtClean="0"/>
              <a:pPr/>
              <a:t>3/30/2017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HANDLING STAKEHOLDER CONFLICT BY AGILE REQUIREMENT PRIORITIZATION USING APRIORI TECHNIQUE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150A-21D1-47EC-A469-2DA498306B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4B31E-EC61-43CC-B4CF-1C04768638DD}" type="datetime1">
              <a:rPr lang="en-US" smtClean="0"/>
              <a:pPr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HANDLING STAKEHOLDER CONFLICT BY AGILE REQUIREMENT PRIORITIZATION USING APRIORI TECHNIQUE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A150A-21D1-47EC-A469-2DA498306BD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352040" y="939165"/>
            <a:ext cx="4606925" cy="1144270"/>
          </a:xfrm>
          <a:prstGeom prst="round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x-none" sz="2400" b="1" dirty="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DATA MINING TECHNIQUES  </a:t>
            </a:r>
            <a:br>
              <a:rPr lang="en-US" altLang="x-none" sz="2400" b="1" dirty="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</a:br>
            <a:r>
              <a:rPr lang="en-US" altLang="x-none" sz="2400" b="1" dirty="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               REVIEW 2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820495" y="2501838"/>
            <a:ext cx="1671198" cy="1144380"/>
          </a:xfrm>
          <a:prstGeom prst="round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x-none" sz="2400" b="1" dirty="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ITE2006  </a:t>
            </a:r>
          </a:p>
          <a:p>
            <a:pPr lvl="0"/>
            <a:r>
              <a:rPr lang="en-US" altLang="x-none" sz="2400" b="1" dirty="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E1+TE1 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22020" y="4090035"/>
            <a:ext cx="7467600" cy="1050925"/>
          </a:xfrm>
          <a:prstGeom prst="round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RECCOMNDATION SYSTEM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HANDLING STAKEHOLDER CONFLICT BY AGILE REQUIREMENT PRIORITIZATION USING APRIORI TECHNIQUE</a:t>
            </a:r>
            <a:endParaRPr lang="en-US"/>
          </a:p>
        </p:txBody>
      </p:sp>
      <p:pic>
        <p:nvPicPr>
          <p:cNvPr id="8194" name="Picture 2" descr="C:\Users\User\Pictures\Screenshots\Screenshot (52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2170"/>
            <a:ext cx="3614734" cy="6394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PREPROCESSING:</a:t>
            </a:r>
            <a:endParaRPr lang="en-US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294" y="1600200"/>
            <a:ext cx="8229600" cy="4571999"/>
          </a:xfrm>
        </p:spPr>
        <p:txBody>
          <a:bodyPr>
            <a:normAutofit fontScale="92500" lnSpcReduction="20000"/>
          </a:bodyPr>
          <a:lstStyle/>
          <a:p>
            <a:pPr marL="1905" indent="-344805" algn="just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sz="2400" dirty="0" smtClean="0">
                <a:latin typeface="Times New Roman" panose="02020603050405020304" pitchFamily="18" charset="0"/>
                <a:sym typeface="+mn-ea"/>
              </a:rPr>
              <a:t>We took the dataset from </a:t>
            </a:r>
            <a:r>
              <a:rPr lang="en-US" sz="2400" dirty="0" err="1" smtClean="0">
                <a:latin typeface="Times New Roman" panose="02020603050405020304" pitchFamily="18" charset="0"/>
                <a:sym typeface="+mn-ea"/>
              </a:rPr>
              <a:t>Kaggle</a:t>
            </a:r>
            <a:r>
              <a:rPr lang="en-US" sz="2400" dirty="0" smtClean="0">
                <a:latin typeface="Times New Roman" panose="02020603050405020304" pitchFamily="18" charset="0"/>
                <a:sym typeface="+mn-ea"/>
              </a:rPr>
              <a:t> and found out that there are many missing values in the data set. So to remove the missing values we used the following techniques.</a:t>
            </a:r>
            <a:endParaRPr 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dirty="0" smtClean="0"/>
              <a:t>1.Filter Examples: Removes the rows which has any missing value.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dirty="0" smtClean="0"/>
              <a:t>2.Replace missing values: In it missing values are replaced by the average value of that attribute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dirty="0" smtClean="0"/>
              <a:t>3.Discretization by frequency </a:t>
            </a:r>
            <a:r>
              <a:rPr lang="en-US" sz="2100" smtClean="0"/>
              <a:t>and binning.</a:t>
            </a:r>
            <a:endParaRPr lang="en-US" sz="21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dirty="0" smtClean="0"/>
              <a:t>4.Normalization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dirty="0" smtClean="0"/>
              <a:t>5.Sampling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dirty="0" smtClean="0"/>
              <a:t>6.Corelation Matrix</a:t>
            </a:r>
            <a:endParaRPr lang="en-US" sz="21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100" b="1" dirty="0"/>
          </a:p>
          <a:p>
            <a:pPr>
              <a:lnSpc>
                <a:spcPct val="150000"/>
              </a:lnSpc>
            </a:pPr>
            <a:endParaRPr lang="en-US" sz="21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PREPROCESSING THROUGH </a:t>
            </a:r>
            <a:r>
              <a:rPr lang="en-IN" b="1" i="1" dirty="0" smtClean="0"/>
              <a:t>FILTER EXAMPLES </a:t>
            </a:r>
            <a:r>
              <a:rPr lang="en-IN" dirty="0" smtClean="0"/>
              <a:t>OPERATOR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HANDLING STAKEHOLDER CONFLICT BY AGILE REQUIREMENT PRIORITIZATION USING APRIORI TECHNIQUE</a:t>
            </a:r>
            <a:endParaRPr lang="en-US"/>
          </a:p>
        </p:txBody>
      </p:sp>
      <p:pic>
        <p:nvPicPr>
          <p:cNvPr id="3075" name="Picture 3" descr="C:\Users\User\Pictures\Screenshots\Screenshot (55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12776"/>
            <a:ext cx="9143999" cy="54452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Autofit/>
          </a:bodyPr>
          <a:lstStyle/>
          <a:p>
            <a:r>
              <a:rPr lang="en-IN" sz="3600" dirty="0" smtClean="0"/>
              <a:t>PREPROCESSING THROUGH </a:t>
            </a:r>
            <a:r>
              <a:rPr lang="en-IN" sz="3600" b="1" i="1" dirty="0" smtClean="0"/>
              <a:t>FILTER EXAMPLES </a:t>
            </a:r>
            <a:r>
              <a:rPr lang="en-IN" sz="3600" dirty="0" smtClean="0"/>
              <a:t>OPERATOR</a:t>
            </a:r>
            <a:endParaRPr lang="en-IN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HANDLING STAKEHOLDER CONFLICT BY AGILE REQUIREMENT PRIORITIZATION USING APRIORI TECHNIQUE</a:t>
            </a:r>
            <a:endParaRPr lang="en-US"/>
          </a:p>
        </p:txBody>
      </p:sp>
      <p:pic>
        <p:nvPicPr>
          <p:cNvPr id="1026" name="Picture 2" descr="C:\Users\User\Pictures\Screenshots\Screenshot (53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2736"/>
            <a:ext cx="9143999" cy="58052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PREPROCESSING THROUGH </a:t>
            </a:r>
            <a:r>
              <a:rPr lang="en-IN" b="1" i="1" dirty="0" smtClean="0"/>
              <a:t>FILTER EXAMPLES </a:t>
            </a:r>
            <a:r>
              <a:rPr lang="en-IN" dirty="0" smtClean="0"/>
              <a:t>OPERATOR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HANDLING STAKEHOLDER CONFLICT BY AGILE REQUIREMENT PRIORITIZATION USING APRIORI TECHNIQUE</a:t>
            </a:r>
            <a:endParaRPr lang="en-US"/>
          </a:p>
        </p:txBody>
      </p:sp>
      <p:pic>
        <p:nvPicPr>
          <p:cNvPr id="2050" name="Picture 2" descr="C:\Users\User\Pictures\Screenshots\Screenshot (54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84784"/>
            <a:ext cx="9143999" cy="5373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/>
              <a:t>PREPROCESSING THROUGH </a:t>
            </a:r>
            <a:r>
              <a:rPr lang="en-IN" sz="3200" b="1" dirty="0" smtClean="0"/>
              <a:t>REPLACE MISSING VALUES</a:t>
            </a:r>
            <a:r>
              <a:rPr lang="en-IN" sz="3200" dirty="0" smtClean="0"/>
              <a:t> OPERATOR</a:t>
            </a:r>
            <a:endParaRPr lang="en-IN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HANDLING STAKEHOLDER CONFLICT BY AGILE REQUIREMENT PRIORITIZATION USING APRIORI TECHNIQUE</a:t>
            </a:r>
            <a:endParaRPr lang="en-US"/>
          </a:p>
        </p:txBody>
      </p:sp>
      <p:pic>
        <p:nvPicPr>
          <p:cNvPr id="17410" name="Picture 2" descr="C:\Users\User\Pictures\Screenshots\Screenshot (84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7584"/>
            <a:ext cx="9143999" cy="525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/>
              <a:t>PREPROCESSING THROUGH </a:t>
            </a:r>
            <a:r>
              <a:rPr lang="en-IN" sz="3200" b="1" dirty="0" smtClean="0"/>
              <a:t>REPLACE MISSING VALUES</a:t>
            </a:r>
            <a:r>
              <a:rPr lang="en-IN" sz="3200" dirty="0" smtClean="0"/>
              <a:t> OPERATOR</a:t>
            </a:r>
            <a:endParaRPr lang="en-IN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HANDLING STAKEHOLDER CONFLICT BY AGILE REQUIREMENT PRIORITIZATION USING APRIORI TECHNIQUE</a:t>
            </a:r>
            <a:endParaRPr lang="en-US"/>
          </a:p>
        </p:txBody>
      </p:sp>
      <p:pic>
        <p:nvPicPr>
          <p:cNvPr id="5122" name="Picture 2" descr="C:\Users\User\Pictures\Screenshots\Screenshot (57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00200"/>
            <a:ext cx="9143999" cy="525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 smtClean="0"/>
              <a:t>PREPROCESSING THROUGH </a:t>
            </a:r>
            <a:r>
              <a:rPr lang="en-IN" sz="3200" b="1" dirty="0" smtClean="0"/>
              <a:t>REPLACE MISSING VALUES</a:t>
            </a:r>
            <a:r>
              <a:rPr lang="en-IN" sz="3200" dirty="0" smtClean="0"/>
              <a:t> OPERATOR</a:t>
            </a:r>
            <a:endParaRPr lang="en-IN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HANDLING STAKEHOLDER CONFLICT BY AGILE REQUIREMENT PRIORITIZATION USING APRIORI TECHNIQUE</a:t>
            </a:r>
            <a:endParaRPr lang="en-US"/>
          </a:p>
        </p:txBody>
      </p:sp>
      <p:pic>
        <p:nvPicPr>
          <p:cNvPr id="6146" name="Picture 2" descr="C:\Users\User\Pictures\Screenshots\Screenshot (58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00200"/>
            <a:ext cx="9143999" cy="525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/>
              <a:t>PREPROCESSING THROUGH </a:t>
            </a:r>
            <a:r>
              <a:rPr lang="en-IN" sz="3200" b="1" dirty="0" smtClean="0"/>
              <a:t>DISCRETIZATION (frequency)</a:t>
            </a:r>
            <a:r>
              <a:rPr lang="en-IN" sz="3200" dirty="0" smtClean="0"/>
              <a:t>OPERATOR</a:t>
            </a:r>
            <a:endParaRPr lang="en-IN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HANDLING STAKEHOLDER CONFLICT BY AGILE REQUIREMENT PRIORITIZATION USING APRIORI TECHNIQUE</a:t>
            </a:r>
            <a:endParaRPr lang="en-US"/>
          </a:p>
        </p:txBody>
      </p:sp>
      <p:pic>
        <p:nvPicPr>
          <p:cNvPr id="7171" name="Picture 3" descr="C:\Users\User\Pictures\Screenshots\Screenshot (61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58605"/>
            <a:ext cx="9144000" cy="51409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PREPROCESSING THROUGH </a:t>
            </a:r>
            <a:r>
              <a:rPr lang="en-IN" sz="2800" b="1" dirty="0" smtClean="0"/>
              <a:t>DISCRETIZATION (frequency)</a:t>
            </a:r>
            <a:r>
              <a:rPr lang="en-IN" sz="2800" dirty="0" smtClean="0"/>
              <a:t>OPERATOR</a:t>
            </a:r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HANDLING STAKEHOLDER CONFLICT BY AGILE REQUIREMENT PRIORITIZATION USING APRIORI TECHNIQUE</a:t>
            </a:r>
            <a:endParaRPr lang="en-US"/>
          </a:p>
        </p:txBody>
      </p:sp>
      <p:pic>
        <p:nvPicPr>
          <p:cNvPr id="8195" name="Picture 3" descr="C:\Users\User\Pictures\Screenshots\Screenshot (62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58604"/>
            <a:ext cx="9144000" cy="51993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/>
          <p:nvPr/>
        </p:nvGraphicFramePr>
        <p:xfrm>
          <a:off x="857224" y="1714488"/>
          <a:ext cx="7358114" cy="2275205"/>
        </p:xfrm>
        <a:graphic>
          <a:graphicData uri="http://schemas.openxmlformats.org/drawingml/2006/table">
            <a:tbl>
              <a:tblPr/>
              <a:tblGrid>
                <a:gridCol w="4286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18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8897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x-none" sz="2400" b="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NAME</a:t>
                      </a:r>
                    </a:p>
                  </a:txBody>
                  <a:tcPr anchor="ctr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x-none" sz="2400" b="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REG NO</a:t>
                      </a:r>
                    </a:p>
                  </a:txBody>
                  <a:tcPr anchor="ctr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024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x-none" sz="24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CHINMAY</a:t>
                      </a:r>
                      <a:r>
                        <a:rPr lang="en-US" altLang="x-none" sz="2400" baseline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CHATURVEDI</a:t>
                      </a:r>
                      <a:endParaRPr lang="en-US" altLang="x-none" sz="24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x-none" sz="24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15BIT0177</a:t>
                      </a:r>
                      <a:endParaRPr lang="en-US" altLang="x-none" sz="24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598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x-none" sz="24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RUSHIKESH</a:t>
                      </a:r>
                      <a:r>
                        <a:rPr lang="en-US" altLang="x-none" sz="2400" baseline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BABAR</a:t>
                      </a:r>
                      <a:endParaRPr lang="en-US" altLang="x-none" sz="24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x-none" sz="24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SimSun" panose="02010600030101010101" pitchFamily="2" charset="-122"/>
                          <a:sym typeface="+mn-ea"/>
                        </a:rPr>
                        <a:t>15BIT0057</a:t>
                      </a:r>
                      <a:endParaRPr lang="en-US" altLang="x-none" sz="24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sym typeface="+mn-ea"/>
                      </a:endParaRPr>
                    </a:p>
                  </a:txBody>
                  <a:tcPr anchor="ctr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2" name="Rounded Rectangle 21"/>
          <p:cNvSpPr/>
          <p:nvPr/>
        </p:nvSpPr>
        <p:spPr>
          <a:xfrm>
            <a:off x="2571736" y="5857892"/>
            <a:ext cx="4098925" cy="762000"/>
          </a:xfrm>
          <a:prstGeom prst="round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Faculty : Prof .Thippa Reddy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928926" y="642918"/>
            <a:ext cx="2819400" cy="685800"/>
          </a:xfrm>
          <a:prstGeom prst="round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x-none" sz="2400" b="1" dirty="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TEAM MEMBERS</a:t>
            </a:r>
          </a:p>
        </p:txBody>
      </p:sp>
      <p:graphicFrame>
        <p:nvGraphicFramePr>
          <p:cNvPr id="2" name="Table 1"/>
          <p:cNvGraphicFramePr/>
          <p:nvPr/>
        </p:nvGraphicFramePr>
        <p:xfrm>
          <a:off x="857224" y="4000504"/>
          <a:ext cx="7358113" cy="689610"/>
        </p:xfrm>
        <a:graphic>
          <a:graphicData uri="http://schemas.openxmlformats.org/drawingml/2006/table">
            <a:tbl>
              <a:tblPr/>
              <a:tblGrid>
                <a:gridCol w="42862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18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8961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x-none" sz="24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SUMIT</a:t>
                      </a:r>
                      <a:r>
                        <a:rPr lang="en-US" altLang="x-none" sz="2400" baseline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PATIL</a:t>
                      </a:r>
                      <a:endParaRPr lang="en-US" altLang="x-none" sz="24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x-none" sz="24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SimSun" panose="02010600030101010101" pitchFamily="2" charset="-122"/>
                          <a:sym typeface="+mn-ea"/>
                        </a:rPr>
                        <a:t>15BIT0033</a:t>
                      </a:r>
                      <a:endParaRPr lang="en-US" altLang="x-none" sz="24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sym typeface="+mn-ea"/>
                      </a:endParaRPr>
                    </a:p>
                  </a:txBody>
                  <a:tcPr anchor="ctr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/>
          <p:nvPr/>
        </p:nvGraphicFramePr>
        <p:xfrm>
          <a:off x="857224" y="4714884"/>
          <a:ext cx="7358113" cy="689610"/>
        </p:xfrm>
        <a:graphic>
          <a:graphicData uri="http://schemas.openxmlformats.org/drawingml/2006/table">
            <a:tbl>
              <a:tblPr/>
              <a:tblGrid>
                <a:gridCol w="42862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18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8961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x-none" sz="24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SHRADDHA</a:t>
                      </a:r>
                      <a:r>
                        <a:rPr lang="en-US" altLang="x-none" sz="2400" baseline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GUPTA</a:t>
                      </a:r>
                      <a:endParaRPr lang="en-US" altLang="x-none" sz="24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x-none" sz="24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SimSun" panose="02010600030101010101" pitchFamily="2" charset="-122"/>
                          <a:sym typeface="+mn-ea"/>
                        </a:rPr>
                        <a:t>15BIT0005</a:t>
                      </a:r>
                      <a:endParaRPr lang="en-US" altLang="x-none" sz="24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sym typeface="+mn-ea"/>
                      </a:endParaRPr>
                    </a:p>
                  </a:txBody>
                  <a:tcPr anchor="ctr">
                    <a:lnL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/>
              <a:t>PREPROCESSING THROUGH </a:t>
            </a:r>
            <a:r>
              <a:rPr lang="en-IN" sz="3200" b="1" dirty="0" smtClean="0"/>
              <a:t>DISCRETIZATION (frequency)</a:t>
            </a:r>
            <a:r>
              <a:rPr lang="en-IN" sz="3200" dirty="0" smtClean="0"/>
              <a:t>OPERATOR</a:t>
            </a:r>
            <a:endParaRPr lang="en-IN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HANDLING STAKEHOLDER CONFLICT BY AGILE REQUIREMENT PRIORITIZATION USING APRIORI TECHNIQUE</a:t>
            </a:r>
            <a:endParaRPr lang="en-US"/>
          </a:p>
        </p:txBody>
      </p:sp>
      <p:pic>
        <p:nvPicPr>
          <p:cNvPr id="9218" name="Picture 2" descr="C:\Users\User\Pictures\Screenshots\Screenshot (63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00200"/>
            <a:ext cx="9144000" cy="525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/>
              <a:t>PREPROCESSING THROUGH </a:t>
            </a:r>
            <a:r>
              <a:rPr lang="en-IN" sz="3200" b="1" dirty="0" smtClean="0"/>
              <a:t>DISCRETIZATION (binning)</a:t>
            </a:r>
            <a:r>
              <a:rPr lang="en-IN" sz="3200" dirty="0" smtClean="0"/>
              <a:t>OPERATOR</a:t>
            </a:r>
            <a:endParaRPr lang="en-IN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HANDLING STAKEHOLDER CONFLICT BY AGILE REQUIREMENT PRIORITIZATION USING APRIORI TECHNIQUE</a:t>
            </a:r>
            <a:endParaRPr lang="en-US"/>
          </a:p>
        </p:txBody>
      </p:sp>
      <p:pic>
        <p:nvPicPr>
          <p:cNvPr id="20482" name="Picture 2" descr="C:\Users\User\Pictures\Screenshots\Screenshot (90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00200"/>
            <a:ext cx="9143999" cy="5257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/>
              <a:t>PREPROCESSING THROUGH </a:t>
            </a:r>
            <a:r>
              <a:rPr lang="en-IN" sz="3200" b="1" dirty="0" smtClean="0"/>
              <a:t>DISCRETIZATION (binning)</a:t>
            </a:r>
            <a:r>
              <a:rPr lang="en-IN" sz="3200" dirty="0" smtClean="0"/>
              <a:t>OPERATOR</a:t>
            </a:r>
            <a:endParaRPr lang="en-IN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HANDLING STAKEHOLDER CONFLICT BY AGILE REQUIREMENT PRIORITIZATION USING APRIORI TECHNIQUE</a:t>
            </a:r>
            <a:endParaRPr lang="en-US"/>
          </a:p>
        </p:txBody>
      </p:sp>
      <p:pic>
        <p:nvPicPr>
          <p:cNvPr id="19458" name="Picture 2" descr="C:\Users\User\Pictures\Screenshots\Screenshot (87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00200"/>
            <a:ext cx="9143999" cy="5257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PREPROCESSING THROUGH </a:t>
            </a:r>
            <a:r>
              <a:rPr lang="en-IN" b="1" dirty="0" smtClean="0"/>
              <a:t>NORMALIZATION </a:t>
            </a:r>
            <a:r>
              <a:rPr lang="en-IN" dirty="0" smtClean="0"/>
              <a:t>OPERATOR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HANDLING STAKEHOLDER CONFLICT BY AGILE REQUIREMENT PRIORITIZATION USING APRIORI TECHNIQUE</a:t>
            </a:r>
            <a:endParaRPr lang="en-US"/>
          </a:p>
        </p:txBody>
      </p:sp>
      <p:pic>
        <p:nvPicPr>
          <p:cNvPr id="10242" name="Picture 2" descr="C:\Users\User\Pictures\Screenshots\Screenshot (64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00200"/>
            <a:ext cx="9143999" cy="525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PREPROCESSING THROUGH </a:t>
            </a:r>
            <a:r>
              <a:rPr lang="en-IN" b="1" dirty="0" smtClean="0"/>
              <a:t>NORMALIZATION </a:t>
            </a:r>
            <a:r>
              <a:rPr lang="en-IN" dirty="0" smtClean="0"/>
              <a:t>OPERATOR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HANDLING STAKEHOLDER CONFLICT BY AGILE REQUIREMENT PRIORITIZATION USING APRIORI TECHNIQUE</a:t>
            </a:r>
            <a:endParaRPr lang="en-US"/>
          </a:p>
        </p:txBody>
      </p:sp>
      <p:pic>
        <p:nvPicPr>
          <p:cNvPr id="11266" name="Picture 2" descr="C:\Users\User\Pictures\Screenshots\Screenshot (65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600200"/>
            <a:ext cx="9144001" cy="525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PREPROCESSING THROUGH </a:t>
            </a:r>
            <a:r>
              <a:rPr lang="en-IN" b="1" dirty="0" smtClean="0"/>
              <a:t>NORMALIZATION </a:t>
            </a:r>
            <a:r>
              <a:rPr lang="en-IN" dirty="0" smtClean="0"/>
              <a:t>OPERATOR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HANDLING STAKEHOLDER CONFLICT BY AGILE REQUIREMENT PRIORITIZATION USING APRIORI TECHNIQUE</a:t>
            </a:r>
            <a:endParaRPr lang="en-US" dirty="0"/>
          </a:p>
        </p:txBody>
      </p:sp>
      <p:pic>
        <p:nvPicPr>
          <p:cNvPr id="12290" name="Picture 2" descr="C:\Users\User\Pictures\Screenshots\Screenshot (66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00200"/>
            <a:ext cx="9143999" cy="525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PREPROCESSING THROUGH </a:t>
            </a:r>
            <a:r>
              <a:rPr lang="en-IN" b="1" dirty="0" smtClean="0"/>
              <a:t>SAMPLE </a:t>
            </a:r>
            <a:r>
              <a:rPr lang="en-IN" dirty="0" smtClean="0"/>
              <a:t>OPERATOR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HANDLING STAKEHOLDER CONFLICT BY AGILE REQUIREMENT PRIORITIZATION USING APRIORI TECHNIQUE</a:t>
            </a:r>
            <a:endParaRPr lang="en-US"/>
          </a:p>
        </p:txBody>
      </p:sp>
      <p:pic>
        <p:nvPicPr>
          <p:cNvPr id="13314" name="Picture 2" descr="C:\Users\User\Pictures\Screenshots\Screenshot (67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00200"/>
            <a:ext cx="9143999" cy="525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PREPROCESSING THROUGH </a:t>
            </a:r>
            <a:r>
              <a:rPr lang="en-IN" b="1" dirty="0" smtClean="0"/>
              <a:t>SAMPLE </a:t>
            </a:r>
            <a:r>
              <a:rPr lang="en-IN" dirty="0" smtClean="0"/>
              <a:t>OPERATOR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HANDLING STAKEHOLDER CONFLICT BY AGILE REQUIREMENT PRIORITIZATION USING APRIORI TECHNIQUE</a:t>
            </a:r>
            <a:endParaRPr lang="en-US"/>
          </a:p>
        </p:txBody>
      </p:sp>
      <p:pic>
        <p:nvPicPr>
          <p:cNvPr id="14338" name="Picture 2" descr="C:\Users\User\Pictures\Screenshots\Screenshot (80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00200"/>
            <a:ext cx="9143999" cy="525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CO-RELATION MATRIX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HANDLING STAKEHOLDER CONFLICT BY AGILE REQUIREMENT PRIORITIZATION USING APRIORI TECHNIQUE</a:t>
            </a:r>
            <a:endParaRPr lang="en-US"/>
          </a:p>
        </p:txBody>
      </p:sp>
      <p:pic>
        <p:nvPicPr>
          <p:cNvPr id="15362" name="Picture 2" descr="C:\Users\User\Pictures\Screenshots\Screenshot (82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00200"/>
            <a:ext cx="9144000" cy="525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CO-RELATION MATRIX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HANDLING STAKEHOLDER CONFLICT BY AGILE REQUIREMENT PRIORITIZATION USING APRIORI TECHNIQUE</a:t>
            </a:r>
            <a:endParaRPr lang="en-US"/>
          </a:p>
        </p:txBody>
      </p:sp>
      <p:pic>
        <p:nvPicPr>
          <p:cNvPr id="16386" name="Picture 2" descr="C:\Users\User\Pictures\Screenshots\Screenshot (83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00200"/>
            <a:ext cx="9143999" cy="525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2170"/>
            <a:ext cx="1892300" cy="63944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294" y="1600200"/>
            <a:ext cx="8229600" cy="45719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1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100" b="1" dirty="0"/>
          </a:p>
          <a:p>
            <a:pPr>
              <a:lnSpc>
                <a:spcPct val="150000"/>
              </a:lnSpc>
            </a:pPr>
            <a:endParaRPr lang="en-US" sz="21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2160"/>
            <a:ext cx="2356485" cy="63944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355" y="1411605"/>
            <a:ext cx="8229600" cy="5011420"/>
          </a:xfrm>
        </p:spPr>
        <p:txBody>
          <a:bodyPr>
            <a:normAutofit fontScale="92500"/>
          </a:bodyPr>
          <a:lstStyle/>
          <a:p>
            <a:pPr marL="1905" indent="-1905" algn="just">
              <a:lnSpc>
                <a:spcPct val="150000"/>
              </a:lnSpc>
              <a:buNone/>
            </a:pPr>
            <a:r>
              <a:rPr lang="en-US" altLang="x-none" sz="2200" b="1" u="sng" dirty="0">
                <a:latin typeface="Times New Roman" panose="02020603050405020304" pitchFamily="18" charset="0"/>
                <a:sym typeface="+mn-ea"/>
              </a:rPr>
              <a:t>Software Requirements: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x-none" sz="2100" dirty="0">
                <a:latin typeface="Times New Roman" panose="02020603050405020304" pitchFamily="18" charset="0"/>
                <a:sym typeface="+mn-ea"/>
              </a:rPr>
              <a:t>          *  Windows</a:t>
            </a:r>
            <a:endParaRPr lang="en-US" altLang="x-none" sz="2100" dirty="0">
              <a:latin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x-none" sz="2100" dirty="0">
                <a:latin typeface="Times New Roman" panose="02020603050405020304" pitchFamily="18" charset="0"/>
                <a:sym typeface="+mn-ea"/>
              </a:rPr>
              <a:t>          *  Wampserver</a:t>
            </a:r>
            <a:endParaRPr lang="en-US" altLang="x-none" sz="2100" dirty="0">
              <a:latin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x-none" sz="2100" dirty="0">
                <a:latin typeface="Times New Roman" panose="02020603050405020304" pitchFamily="18" charset="0"/>
                <a:sym typeface="+mn-ea"/>
              </a:rPr>
              <a:t>          *  MySql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altLang="x-none" sz="2100" dirty="0">
              <a:latin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x-none" sz="2200" b="1" u="sng" dirty="0">
                <a:latin typeface="Times New Roman" panose="02020603050405020304" pitchFamily="18" charset="0"/>
                <a:sym typeface="+mn-ea"/>
              </a:rPr>
              <a:t>Hardware Requirements:</a:t>
            </a:r>
          </a:p>
          <a:p>
            <a:pPr marL="1905" indent="-1905" algn="just">
              <a:lnSpc>
                <a:spcPct val="150000"/>
              </a:lnSpc>
              <a:buNone/>
            </a:pPr>
            <a:r>
              <a:rPr lang="en-US" altLang="x-none" sz="2100" dirty="0">
                <a:latin typeface="Times New Roman" panose="02020603050405020304" pitchFamily="18" charset="0"/>
                <a:sym typeface="+mn-ea"/>
              </a:rPr>
              <a:t>          * Processor – Pentium IV </a:t>
            </a:r>
            <a:endParaRPr lang="en-US" altLang="x-none" sz="2100" dirty="0">
              <a:latin typeface="Times New Roman" panose="02020603050405020304" pitchFamily="18" charset="0"/>
            </a:endParaRPr>
          </a:p>
          <a:p>
            <a:pPr marL="1905" indent="-1905" algn="just">
              <a:lnSpc>
                <a:spcPct val="150000"/>
              </a:lnSpc>
              <a:buNone/>
            </a:pPr>
            <a:r>
              <a:rPr lang="en-US" altLang="x-none" sz="2100" dirty="0">
                <a:latin typeface="Times New Roman" panose="02020603050405020304" pitchFamily="18" charset="0"/>
                <a:sym typeface="+mn-ea"/>
              </a:rPr>
              <a:t>          * 64 bit operating system</a:t>
            </a:r>
            <a:endParaRPr lang="en-US" altLang="x-none" sz="2100" dirty="0">
              <a:latin typeface="Times New Roman" panose="02020603050405020304" pitchFamily="18" charset="0"/>
            </a:endParaRPr>
          </a:p>
          <a:p>
            <a:pPr marL="1905" indent="-1905" algn="just">
              <a:lnSpc>
                <a:spcPct val="150000"/>
              </a:lnSpc>
              <a:buNone/>
            </a:pPr>
            <a:r>
              <a:rPr lang="en-US" altLang="x-none" sz="2100" dirty="0">
                <a:latin typeface="Times New Roman" panose="02020603050405020304" pitchFamily="18" charset="0"/>
                <a:sym typeface="+mn-ea"/>
              </a:rPr>
              <a:t>          * Hard Disk – 70GB </a:t>
            </a:r>
            <a:endParaRPr lang="en-US" altLang="x-none" sz="2100" dirty="0">
              <a:latin typeface="Times New Roman" panose="02020603050405020304" pitchFamily="18" charset="0"/>
            </a:endParaRPr>
          </a:p>
          <a:p>
            <a:pPr marL="1905" indent="-1905" algn="just">
              <a:lnSpc>
                <a:spcPct val="150000"/>
              </a:lnSpc>
              <a:buNone/>
            </a:pPr>
            <a:r>
              <a:rPr lang="en-US" altLang="x-none" sz="2100" dirty="0">
                <a:latin typeface="Times New Roman" panose="02020603050405020304" pitchFamily="18" charset="0"/>
                <a:sym typeface="+mn-ea"/>
              </a:rPr>
              <a:t>          * Memory – 2GB RAM</a:t>
            </a:r>
            <a:endParaRPr lang="en-US" altLang="x-none" sz="2100" dirty="0">
              <a:latin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1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100" b="1" dirty="0"/>
          </a:p>
          <a:p>
            <a:pPr>
              <a:lnSpc>
                <a:spcPct val="150000"/>
              </a:lnSpc>
            </a:pPr>
            <a:endParaRPr lang="en-US" sz="2100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0" y="7938"/>
            <a:ext cx="1447800" cy="381000"/>
          </a:xfrm>
          <a:prstGeom prst="round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>
                <a:solidFill>
                  <a:schemeClr val="tx1"/>
                </a:solidFill>
              </a:rPr>
              <a:t>INTRODUCTION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447799" y="7938"/>
            <a:ext cx="1734847" cy="381000"/>
          </a:xfrm>
          <a:prstGeom prst="round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>
              <a:solidFill>
                <a:schemeClr val="tx1"/>
              </a:solidFill>
            </a:endParaRPr>
          </a:p>
          <a:p>
            <a:pPr algn="ctr"/>
            <a:r>
              <a:rPr lang="en-US" sz="1050" dirty="0">
                <a:solidFill>
                  <a:schemeClr val="tx1"/>
                </a:solidFill>
                <a:sym typeface="+mn-ea"/>
              </a:rPr>
              <a:t>OBJECTIVE</a:t>
            </a:r>
            <a:endParaRPr lang="en-US" sz="1050" dirty="0">
              <a:solidFill>
                <a:schemeClr val="tx1"/>
              </a:solidFill>
            </a:endParaRPr>
          </a:p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81985" y="8255"/>
            <a:ext cx="1602105" cy="381000"/>
          </a:xfrm>
          <a:prstGeom prst="round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IN" sz="1050" dirty="0">
                <a:solidFill>
                  <a:schemeClr val="tx1"/>
                </a:solidFill>
                <a:sym typeface="+mn-ea"/>
              </a:rPr>
              <a:t>CLASSIFICATION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784832" y="7938"/>
            <a:ext cx="1592580" cy="381000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sym typeface="+mn-ea"/>
              </a:rPr>
              <a:t>REQUIREMENTS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385433" y="7938"/>
            <a:ext cx="1303020" cy="381000"/>
          </a:xfrm>
          <a:prstGeom prst="round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IN" sz="1050" dirty="0">
                <a:solidFill>
                  <a:schemeClr val="tx1"/>
                </a:solidFill>
                <a:sym typeface="+mn-ea"/>
              </a:rPr>
              <a:t>FEATURES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96474" y="0"/>
            <a:ext cx="1447526" cy="381000"/>
          </a:xfrm>
          <a:prstGeom prst="round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IN" sz="1050" dirty="0">
                <a:solidFill>
                  <a:schemeClr val="tx1"/>
                </a:solidFill>
                <a:sym typeface="+mn-ea"/>
              </a:rPr>
              <a:t>ADVANTAGES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4400" y="1600200"/>
            <a:ext cx="8229600" cy="45720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1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100" b="1" dirty="0"/>
          </a:p>
          <a:p>
            <a:pPr>
              <a:lnSpc>
                <a:spcPct val="150000"/>
              </a:lnSpc>
            </a:pPr>
            <a:endParaRPr lang="en-US" sz="2100" b="1" dirty="0"/>
          </a:p>
        </p:txBody>
      </p:sp>
      <p:pic>
        <p:nvPicPr>
          <p:cNvPr id="1026" name="Pictu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28604"/>
            <a:ext cx="9144000" cy="6429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4400" y="1600200"/>
            <a:ext cx="8229600" cy="45720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1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100" b="1" dirty="0"/>
          </a:p>
          <a:p>
            <a:pPr>
              <a:lnSpc>
                <a:spcPct val="150000"/>
              </a:lnSpc>
            </a:pPr>
            <a:endParaRPr lang="en-US" sz="2100" b="1" dirty="0"/>
          </a:p>
        </p:txBody>
      </p:sp>
      <p:pic>
        <p:nvPicPr>
          <p:cNvPr id="2050" name="Pictu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28604"/>
            <a:ext cx="9144000" cy="6429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4400" y="1600200"/>
            <a:ext cx="8229600" cy="45720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1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100" b="1" dirty="0"/>
          </a:p>
          <a:p>
            <a:pPr>
              <a:lnSpc>
                <a:spcPct val="150000"/>
              </a:lnSpc>
            </a:pPr>
            <a:endParaRPr lang="en-US" sz="21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285984" y="2571744"/>
            <a:ext cx="4928575" cy="1040765"/>
          </a:xfrm>
          <a:prstGeom prst="round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tx1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    </a:t>
            </a:r>
            <a:r>
              <a:rPr lang="en-US" sz="4800" b="1" dirty="0">
                <a:solidFill>
                  <a:schemeClr val="tx1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THANK YOU</a:t>
            </a:r>
            <a:endParaRPr lang="en-US" sz="4800" dirty="0">
              <a:solidFill>
                <a:schemeClr val="tx1"/>
              </a:solidFill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530" y="675005"/>
            <a:ext cx="2211705" cy="639445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020" y="1314450"/>
            <a:ext cx="8295640" cy="4905375"/>
          </a:xfrm>
        </p:spPr>
        <p:txBody>
          <a:bodyPr>
            <a:normAutofit fontScale="90000" lnSpcReduction="10000"/>
          </a:bodyPr>
          <a:lstStyle/>
          <a:p>
            <a:pPr marL="1905" indent="-1905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x-none" sz="2200" dirty="0">
                <a:latin typeface="Times New Roman" panose="02020603050405020304" pitchFamily="18" charset="0"/>
                <a:sym typeface="+mn-ea"/>
              </a:rPr>
              <a:t>  The </a:t>
            </a:r>
            <a:r>
              <a:rPr lang="en-US" altLang="x-none" sz="2200" b="1" dirty="0">
                <a:latin typeface="Times New Roman" panose="02020603050405020304" pitchFamily="18" charset="0"/>
                <a:sym typeface="+mn-ea"/>
              </a:rPr>
              <a:t>Indian movie industry</a:t>
            </a:r>
            <a:r>
              <a:rPr lang="en-US" altLang="x-none" sz="2200" dirty="0">
                <a:latin typeface="Times New Roman" panose="02020603050405020304" pitchFamily="18" charset="0"/>
                <a:sym typeface="+mn-ea"/>
              </a:rPr>
              <a:t> produces the maximum number of movies per </a:t>
            </a:r>
          </a:p>
          <a:p>
            <a:pPr marL="0" indent="0"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x-none" sz="2200" dirty="0">
                <a:latin typeface="Times New Roman" panose="02020603050405020304" pitchFamily="18" charset="0"/>
                <a:sym typeface="+mn-ea"/>
              </a:rPr>
              <a:t>      year at </a:t>
            </a:r>
            <a:r>
              <a:rPr lang="en-US" altLang="x-none" sz="2200" b="1" dirty="0">
                <a:latin typeface="Times New Roman" panose="02020603050405020304" pitchFamily="18" charset="0"/>
                <a:sym typeface="+mn-ea"/>
              </a:rPr>
              <a:t>1000/year</a:t>
            </a:r>
            <a:r>
              <a:rPr lang="en-US" altLang="x-none" sz="2200" dirty="0">
                <a:latin typeface="Times New Roman" panose="02020603050405020304" pitchFamily="18" charset="0"/>
                <a:sym typeface="+mn-ea"/>
              </a:rPr>
              <a:t>, higher than any other country’s movie industry.   </a:t>
            </a:r>
          </a:p>
          <a:p>
            <a:pPr marL="1905" indent="-1905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x-none" sz="2200" dirty="0">
                <a:latin typeface="Times New Roman" panose="02020603050405020304" pitchFamily="18" charset="0"/>
                <a:sym typeface="+mn-ea"/>
              </a:rPr>
              <a:t>  The </a:t>
            </a:r>
            <a:r>
              <a:rPr lang="en-US" altLang="x-none" sz="2200" b="1" dirty="0">
                <a:latin typeface="Times New Roman" panose="02020603050405020304" pitchFamily="18" charset="0"/>
                <a:sym typeface="+mn-ea"/>
              </a:rPr>
              <a:t>IMDb</a:t>
            </a:r>
            <a:r>
              <a:rPr lang="en-US" altLang="x-none" sz="2200" dirty="0">
                <a:latin typeface="Times New Roman" panose="02020603050405020304" pitchFamily="18" charset="0"/>
                <a:sym typeface="+mn-ea"/>
              </a:rPr>
              <a:t> is an excellent resource to find </a:t>
            </a:r>
            <a:r>
              <a:rPr lang="en-US" altLang="x-none" sz="2200" b="1" dirty="0">
                <a:latin typeface="Times New Roman" panose="02020603050405020304" pitchFamily="18" charset="0"/>
                <a:sym typeface="+mn-ea"/>
              </a:rPr>
              <a:t>detailed information</a:t>
            </a:r>
            <a:r>
              <a:rPr lang="en-US" altLang="x-none" sz="2200" dirty="0">
                <a:latin typeface="Times New Roman" panose="02020603050405020304" pitchFamily="18" charset="0"/>
                <a:sym typeface="+mn-ea"/>
              </a:rPr>
              <a:t> about    </a:t>
            </a:r>
          </a:p>
          <a:p>
            <a:pPr marL="0" indent="0"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x-none" sz="2200" dirty="0">
                <a:latin typeface="Times New Roman" panose="02020603050405020304" pitchFamily="18" charset="0"/>
                <a:sym typeface="+mn-ea"/>
              </a:rPr>
              <a:t>     almost any film ever made. It contains a </a:t>
            </a:r>
            <a:r>
              <a:rPr lang="en-US" altLang="x-none" sz="2200" b="1" dirty="0">
                <a:latin typeface="Times New Roman" panose="02020603050405020304" pitchFamily="18" charset="0"/>
                <a:sym typeface="+mn-ea"/>
              </a:rPr>
              <a:t>vast amount of data</a:t>
            </a:r>
            <a:r>
              <a:rPr lang="en-US" altLang="x-none" sz="2200" dirty="0">
                <a:latin typeface="Times New Roman" panose="02020603050405020304" pitchFamily="18" charset="0"/>
                <a:sym typeface="+mn-ea"/>
              </a:rPr>
              <a:t>, which </a:t>
            </a:r>
          </a:p>
          <a:p>
            <a:pPr marL="0" indent="0"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x-none" sz="2200" dirty="0">
                <a:latin typeface="Times New Roman" panose="02020603050405020304" pitchFamily="18" charset="0"/>
                <a:sym typeface="+mn-ea"/>
              </a:rPr>
              <a:t>     undoubtedly contains much valuable information about general trends in </a:t>
            </a:r>
          </a:p>
          <a:p>
            <a:pPr marL="0" indent="0"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x-none" sz="2200" dirty="0">
                <a:latin typeface="Times New Roman" panose="02020603050405020304" pitchFamily="18" charset="0"/>
                <a:sym typeface="+mn-ea"/>
              </a:rPr>
              <a:t>     films.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altLang="x-none" sz="2200" dirty="0">
                <a:latin typeface="Times New Roman" panose="02020603050405020304" pitchFamily="18" charset="0"/>
                <a:sym typeface="+mn-ea"/>
              </a:rPr>
              <a:t>Data mining techniques allows us to </a:t>
            </a:r>
            <a:r>
              <a:rPr lang="en-US" altLang="x-none" sz="2200" b="1" dirty="0" smtClean="0">
                <a:latin typeface="Times New Roman" panose="02020603050405020304" pitchFamily="18" charset="0"/>
                <a:sym typeface="+mn-ea"/>
              </a:rPr>
              <a:t>RECOMMEND THE MOVIE , </a:t>
            </a:r>
            <a:r>
              <a:rPr lang="en-US" altLang="x-none" sz="2200" dirty="0" smtClean="0">
                <a:latin typeface="Times New Roman" panose="02020603050405020304" pitchFamily="18" charset="0"/>
                <a:sym typeface="+mn-ea"/>
              </a:rPr>
              <a:t>according to the likes and dislikes of the user .So </a:t>
            </a:r>
            <a:r>
              <a:rPr lang="en-US" altLang="x-none" sz="2200" dirty="0">
                <a:latin typeface="Times New Roman" panose="02020603050405020304" pitchFamily="18" charset="0"/>
                <a:sym typeface="+mn-ea"/>
              </a:rPr>
              <a:t>we will get the   </a:t>
            </a: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x-none" sz="2200" dirty="0">
                <a:latin typeface="Times New Roman" panose="02020603050405020304" pitchFamily="18" charset="0"/>
                <a:sym typeface="+mn-ea"/>
              </a:rPr>
              <a:t>     data from IMDb and predict the movie success by applying the   </a:t>
            </a: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x-none" sz="2200" dirty="0">
                <a:latin typeface="Times New Roman" panose="02020603050405020304" pitchFamily="18" charset="0"/>
                <a:sym typeface="+mn-ea"/>
              </a:rPr>
              <a:t>    </a:t>
            </a:r>
            <a:r>
              <a:rPr lang="en-US" altLang="x-none" sz="2200" b="1" dirty="0">
                <a:latin typeface="Times New Roman" panose="02020603050405020304" pitchFamily="18" charset="0"/>
                <a:sym typeface="+mn-ea"/>
              </a:rPr>
              <a:t> mathematical concept</a:t>
            </a:r>
            <a:r>
              <a:rPr lang="en-US" altLang="x-none" sz="2200" dirty="0">
                <a:latin typeface="Times New Roman" panose="02020603050405020304" pitchFamily="18" charset="0"/>
                <a:sym typeface="+mn-ea"/>
              </a:rPr>
              <a:t>. </a:t>
            </a:r>
            <a:endParaRPr lang="en-US" altLang="x-none" sz="2200" dirty="0">
              <a:latin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x-none" sz="2200" dirty="0">
              <a:latin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1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100" b="1" dirty="0"/>
          </a:p>
          <a:p>
            <a:pPr>
              <a:lnSpc>
                <a:spcPct val="150000"/>
              </a:lnSpc>
            </a:pPr>
            <a:endParaRPr lang="en-US" sz="21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645" y="675005"/>
            <a:ext cx="1852930" cy="63944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020" y="1314450"/>
            <a:ext cx="8229600" cy="5184140"/>
          </a:xfrm>
        </p:spPr>
        <p:txBody>
          <a:bodyPr>
            <a:normAutofit/>
          </a:bodyPr>
          <a:lstStyle/>
          <a:p>
            <a:pPr marL="1905" indent="-344805" algn="just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altLang="x-none" sz="22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200" dirty="0">
                <a:latin typeface="Times New Roman" panose="02020603050405020304" pitchFamily="18" charset="0"/>
                <a:sym typeface="+mn-ea"/>
              </a:rPr>
              <a:t>India, is a </a:t>
            </a:r>
            <a:r>
              <a:rPr lang="en-US" altLang="zh-CN" sz="2200" dirty="0">
                <a:latin typeface="Times New Roman" panose="02020603050405020304" pitchFamily="18" charset="0"/>
                <a:sym typeface="+mn-ea"/>
              </a:rPr>
              <a:t>movie</a:t>
            </a:r>
            <a:r>
              <a:rPr lang="zh-CN" altLang="en-US" sz="2200" dirty="0">
                <a:latin typeface="Times New Roman" panose="02020603050405020304" pitchFamily="18" charset="0"/>
                <a:sym typeface="+mn-ea"/>
              </a:rPr>
              <a:t> fanatic nation, but there is </a:t>
            </a:r>
            <a:r>
              <a:rPr lang="zh-CN" altLang="en-US" sz="2200" b="1" dirty="0">
                <a:latin typeface="Times New Roman" panose="02020603050405020304" pitchFamily="18" charset="0"/>
                <a:sym typeface="+mn-ea"/>
              </a:rPr>
              <a:t>no composite movie </a:t>
            </a: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200" b="1" dirty="0">
                <a:latin typeface="Times New Roman" panose="02020603050405020304" pitchFamily="18" charset="0"/>
                <a:sym typeface="+mn-ea"/>
              </a:rPr>
              <a:t>      database or a credible source</a:t>
            </a:r>
            <a:r>
              <a:rPr lang="zh-CN" altLang="en-US" sz="2200" dirty="0">
                <a:latin typeface="Times New Roman" panose="02020603050405020304" pitchFamily="18" charset="0"/>
                <a:sym typeface="+mn-ea"/>
              </a:rPr>
              <a:t> for movie-ratings</a:t>
            </a:r>
            <a:endParaRPr lang="zh-CN" altLang="en-US" sz="2200" dirty="0">
              <a:latin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SzPct val="100000"/>
              <a:buFont typeface="Wingdings" panose="05000000000000000000" charset="0"/>
              <a:buChar char="v"/>
            </a:pPr>
            <a:r>
              <a:rPr lang="en-US" altLang="x-none" sz="22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200" dirty="0" smtClean="0">
                <a:latin typeface="Times New Roman" panose="02020603050405020304" pitchFamily="18" charset="0"/>
                <a:sym typeface="+mn-ea"/>
              </a:rPr>
              <a:t>There are thousands of movies world wide.</a:t>
            </a:r>
          </a:p>
          <a:p>
            <a:pPr algn="just">
              <a:lnSpc>
                <a:spcPct val="150000"/>
              </a:lnSpc>
              <a:buSzPct val="100000"/>
              <a:buFont typeface="Wingdings" panose="05000000000000000000" charset="0"/>
              <a:buChar char="v"/>
            </a:pPr>
            <a:r>
              <a:rPr lang="en-US" sz="2200" dirty="0" smtClean="0">
                <a:latin typeface="Times New Roman" panose="02020603050405020304" pitchFamily="18" charset="0"/>
                <a:sym typeface="+mn-ea"/>
              </a:rPr>
              <a:t>This system will suggest the user which movie he/she should watch based on the movie which user has already or he wants to see. </a:t>
            </a:r>
          </a:p>
          <a:p>
            <a:pPr algn="just">
              <a:lnSpc>
                <a:spcPct val="150000"/>
              </a:lnSpc>
              <a:buSzPct val="100000"/>
              <a:buFont typeface="Wingdings" panose="05000000000000000000" charset="0"/>
              <a:buChar char="v"/>
            </a:pPr>
            <a:r>
              <a:rPr lang="en-US" sz="2200" dirty="0" smtClean="0">
                <a:latin typeface="Times New Roman" panose="02020603050405020304" pitchFamily="18" charset="0"/>
                <a:sym typeface="+mn-ea"/>
              </a:rPr>
              <a:t>We have taken the movie data set from website kaggle.com.</a:t>
            </a:r>
          </a:p>
          <a:p>
            <a:pPr algn="just">
              <a:lnSpc>
                <a:spcPct val="150000"/>
              </a:lnSpc>
              <a:buSzPct val="100000"/>
              <a:buFont typeface="Wingdings" panose="05000000000000000000" charset="0"/>
              <a:buChar char="v"/>
            </a:pPr>
            <a:r>
              <a:rPr lang="en-US" sz="2200" dirty="0" smtClean="0">
                <a:latin typeface="Times New Roman" panose="02020603050405020304" pitchFamily="18" charset="0"/>
                <a:sym typeface="+mn-ea"/>
              </a:rPr>
              <a:t>It has data of about 5000 movies.</a:t>
            </a:r>
          </a:p>
          <a:p>
            <a:pPr algn="just">
              <a:lnSpc>
                <a:spcPct val="150000"/>
              </a:lnSpc>
              <a:buSzPct val="100000"/>
              <a:buFont typeface="Wingdings" panose="05000000000000000000" charset="0"/>
              <a:buChar char="v"/>
            </a:pPr>
            <a:r>
              <a:rPr lang="en-US" sz="2200" dirty="0" smtClean="0">
                <a:latin typeface="Times New Roman" panose="02020603050405020304" pitchFamily="18" charset="0"/>
                <a:sym typeface="+mn-ea"/>
              </a:rPr>
              <a:t>We have used rapid miner studio tool for pre-processing.</a:t>
            </a:r>
            <a:endParaRPr lang="en-US" sz="2200" dirty="0">
              <a:latin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v"/>
            </a:pPr>
            <a:endParaRPr lang="en-US" altLang="x-none" sz="2200" dirty="0">
              <a:latin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x-none" sz="2200" dirty="0">
              <a:latin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1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100" b="1" dirty="0"/>
          </a:p>
          <a:p>
            <a:pPr>
              <a:lnSpc>
                <a:spcPct val="150000"/>
              </a:lnSpc>
            </a:pPr>
            <a:endParaRPr lang="en-US" sz="21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85768"/>
            <a:ext cx="8229600" cy="1143000"/>
          </a:xfrm>
        </p:spPr>
        <p:txBody>
          <a:bodyPr/>
          <a:lstStyle/>
          <a:p>
            <a:r>
              <a:rPr lang="en-IN" dirty="0" smtClean="0"/>
              <a:t>DATA SET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HANDLING STAKEHOLDER CONFLICT BY AGILE REQUIREMENT PRIORITIZATION USING APRIORI TECHNIQUE</a:t>
            </a:r>
            <a:endParaRPr lang="en-US"/>
          </a:p>
        </p:txBody>
      </p:sp>
      <p:pic>
        <p:nvPicPr>
          <p:cNvPr id="4098" name="Picture 2" descr="C:\Users\User\Pictures\Screenshots\Screenshot (46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14356"/>
            <a:ext cx="9143999" cy="61436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77285" y="389255"/>
            <a:ext cx="2252037" cy="6394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  <a:endParaRPr lang="en-US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4400" y="1600200"/>
            <a:ext cx="8229600" cy="4572000"/>
          </a:xfrm>
        </p:spPr>
        <p:txBody>
          <a:bodyPr>
            <a:normAutofit/>
          </a:bodyPr>
          <a:lstStyle/>
          <a:p>
            <a:pPr marL="1905" indent="-344805" algn="just">
              <a:lnSpc>
                <a:spcPct val="150000"/>
              </a:lnSpc>
              <a:buFont typeface="Wingdings" panose="05000000000000000000" charset="0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1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100" b="1" dirty="0"/>
          </a:p>
          <a:p>
            <a:pPr>
              <a:lnSpc>
                <a:spcPct val="150000"/>
              </a:lnSpc>
            </a:pPr>
            <a:endParaRPr lang="en-US" sz="2100" b="1" dirty="0"/>
          </a:p>
        </p:txBody>
      </p:sp>
      <p:pic>
        <p:nvPicPr>
          <p:cNvPr id="5122" name="Picture 2" descr="C:\Users\User\Pictures\Screenshots\Screenshot (47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86074"/>
            <a:ext cx="9144000" cy="59719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62175" y="389255"/>
            <a:ext cx="4616450" cy="6394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GRAPHS</a:t>
            </a:r>
            <a:endParaRPr lang="en-US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4400" y="1600200"/>
            <a:ext cx="8229600" cy="4572000"/>
          </a:xfrm>
        </p:spPr>
        <p:txBody>
          <a:bodyPr>
            <a:normAutofit/>
          </a:bodyPr>
          <a:lstStyle/>
          <a:p>
            <a:pPr marL="1905" indent="-344805" algn="just">
              <a:lnSpc>
                <a:spcPct val="150000"/>
              </a:lnSpc>
              <a:buFont typeface="Wingdings" panose="05000000000000000000" charset="0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1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100" b="1" dirty="0"/>
          </a:p>
          <a:p>
            <a:pPr>
              <a:lnSpc>
                <a:spcPct val="150000"/>
              </a:lnSpc>
            </a:pPr>
            <a:endParaRPr lang="en-US" sz="2100" b="1" dirty="0"/>
          </a:p>
        </p:txBody>
      </p:sp>
      <p:pic>
        <p:nvPicPr>
          <p:cNvPr id="6146" name="Picture 2" descr="C:\Users\User\Pictures\Screenshots\Screenshot (50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06763"/>
            <a:ext cx="9144000" cy="56512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HANDLING STAKEHOLDER CONFLICT BY AGILE REQUIREMENT PRIORITIZATION USING APRIORI TECHNIQUE</a:t>
            </a:r>
            <a:endParaRPr lang="en-US"/>
          </a:p>
        </p:txBody>
      </p:sp>
      <p:pic>
        <p:nvPicPr>
          <p:cNvPr id="7170" name="Picture 2" descr="C:\Users\User\Pictures\Screenshots\Screenshot (5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664</Words>
  <Application>Microsoft Office PowerPoint</Application>
  <PresentationFormat>On-screen Show (4:3)</PresentationFormat>
  <Paragraphs>141</Paragraphs>
  <Slides>33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Slide 1</vt:lpstr>
      <vt:lpstr>Slide 2</vt:lpstr>
      <vt:lpstr>Overview</vt:lpstr>
      <vt:lpstr>Introduction</vt:lpstr>
      <vt:lpstr>Objective</vt:lpstr>
      <vt:lpstr>DATA SET</vt:lpstr>
      <vt:lpstr>STATISTICS</vt:lpstr>
      <vt:lpstr>GRAPHS</vt:lpstr>
      <vt:lpstr>Slide 9</vt:lpstr>
      <vt:lpstr>Slide 10</vt:lpstr>
      <vt:lpstr>PREPROCESSING:</vt:lpstr>
      <vt:lpstr>PREPROCESSING THROUGH FILTER EXAMPLES OPERATOR</vt:lpstr>
      <vt:lpstr>PREPROCESSING THROUGH FILTER EXAMPLES OPERATOR</vt:lpstr>
      <vt:lpstr>PREPROCESSING THROUGH FILTER EXAMPLES OPERATOR</vt:lpstr>
      <vt:lpstr>PREPROCESSING THROUGH REPLACE MISSING VALUES OPERATOR</vt:lpstr>
      <vt:lpstr>PREPROCESSING THROUGH REPLACE MISSING VALUES OPERATOR</vt:lpstr>
      <vt:lpstr>PREPROCESSING THROUGH REPLACE MISSING VALUES OPERATOR</vt:lpstr>
      <vt:lpstr>PREPROCESSING THROUGH DISCRETIZATION (frequency)OPERATOR</vt:lpstr>
      <vt:lpstr>PREPROCESSING THROUGH DISCRETIZATION (frequency)OPERATOR</vt:lpstr>
      <vt:lpstr>PREPROCESSING THROUGH DISCRETIZATION (frequency)OPERATOR</vt:lpstr>
      <vt:lpstr>PREPROCESSING THROUGH DISCRETIZATION (binning)OPERATOR</vt:lpstr>
      <vt:lpstr>PREPROCESSING THROUGH DISCRETIZATION (binning)OPERATOR</vt:lpstr>
      <vt:lpstr>PREPROCESSING THROUGH NORMALIZATION OPERATOR</vt:lpstr>
      <vt:lpstr>PREPROCESSING THROUGH NORMALIZATION OPERATOR</vt:lpstr>
      <vt:lpstr>PREPROCESSING THROUGH NORMALIZATION OPERATOR</vt:lpstr>
      <vt:lpstr>PREPROCESSING THROUGH SAMPLE OPERATOR</vt:lpstr>
      <vt:lpstr>PREPROCESSING THROUGH SAMPLE OPERATOR</vt:lpstr>
      <vt:lpstr>CO-RELATION MATRIX</vt:lpstr>
      <vt:lpstr>CO-RELATION MATRIX</vt:lpstr>
      <vt:lpstr>Requirements</vt:lpstr>
      <vt:lpstr>Slide 31</vt:lpstr>
      <vt:lpstr>Slide 32</vt:lpstr>
      <vt:lpstr>Slide 33</vt:lpstr>
    </vt:vector>
  </TitlesOfParts>
  <Company>college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crescent</dc:creator>
  <cp:lastModifiedBy>Windows 8</cp:lastModifiedBy>
  <cp:revision>1391</cp:revision>
  <dcterms:created xsi:type="dcterms:W3CDTF">2012-12-27T04:23:00Z</dcterms:created>
  <dcterms:modified xsi:type="dcterms:W3CDTF">2017-03-30T03:47:44Z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1033-10.2.0.5811</vt:lpwstr>
  </property>
</Properties>
</file>